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303" r:id="rId4"/>
    <p:sldId id="279" r:id="rId5"/>
    <p:sldId id="304" r:id="rId6"/>
    <p:sldId id="305" r:id="rId7"/>
    <p:sldId id="274" r:id="rId8"/>
    <p:sldId id="283" r:id="rId9"/>
    <p:sldId id="264" r:id="rId10"/>
    <p:sldId id="296" r:id="rId11"/>
    <p:sldId id="297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  <p:sldId id="298" r:id="rId21"/>
    <p:sldId id="273" r:id="rId22"/>
    <p:sldId id="276" r:id="rId23"/>
    <p:sldId id="300" r:id="rId24"/>
    <p:sldId id="281" r:id="rId25"/>
    <p:sldId id="284" r:id="rId26"/>
    <p:sldId id="282" r:id="rId27"/>
    <p:sldId id="275" r:id="rId28"/>
    <p:sldId id="277" r:id="rId29"/>
    <p:sldId id="295" r:id="rId30"/>
    <p:sldId id="278" r:id="rId31"/>
    <p:sldId id="280" r:id="rId32"/>
    <p:sldId id="288" r:id="rId33"/>
    <p:sldId id="294" r:id="rId34"/>
    <p:sldId id="290" r:id="rId35"/>
    <p:sldId id="289" r:id="rId36"/>
    <p:sldId id="291" r:id="rId37"/>
    <p:sldId id="301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 autoAdjust="0"/>
    <p:restoredTop sz="94824"/>
  </p:normalViewPr>
  <p:slideViewPr>
    <p:cSldViewPr snapToGrid="0" snapToObjects="1" showGuides="1">
      <p:cViewPr varScale="1">
        <p:scale>
          <a:sx n="143" d="100"/>
          <a:sy n="143" d="100"/>
        </p:scale>
        <p:origin x="888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nestone.academy/runestone/books/published/pythonds/Graphs/TopologicalSorting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lowest-common-ancestor-of-a-binary-tre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ololearn/reasons-to-love-c-11c7c2f23d88" TargetMode="External"/><Relationship Id="rId2" Type="http://schemas.openxmlformats.org/officeDocument/2006/relationships/hyperlink" Target="https://github.com/pdgetrf/UWB_CSS342_2019_Fal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lrATfBNZ98dudnM48yfGUldqGD0S4FFb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lefticus/10191322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-nickels-worth.blogspot.com/2016/04/a-guide-to-naming-variables.html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Z05e7EMOLM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dgetrf/UWB_CSS342_2019_Fall.git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edureka/microservice-architecture-5e7f056b90f1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edureka/microservice-architecture-5e7f056b90f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reference/v4.0/object/likes" TargetMode="External"/><Relationship Id="rId2" Type="http://schemas.openxmlformats.org/officeDocument/2006/relationships/hyperlink" Target="http://www.cplusplus.com/reference/list/list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rror_hid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bm.com/support/pages/best-practice-catching-and-re-throwing-java-exceptions" TargetMode="Externa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UWB_CSS342_2019_Fall/tree/master/class1/homework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clion/unit-testing-tutorial.html" TargetMode="External"/><Relationship Id="rId2" Type="http://schemas.openxmlformats.org/officeDocument/2006/relationships/hyperlink" Target="https://www.onlinegdb.com/online_c++_compiler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(1)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another question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409291" y="1553137"/>
            <a:ext cx="596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steps and dependencies to make pancakes, what’s the right order step by step?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06BDD-45B5-A54A-B1A4-43E833AE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199468"/>
            <a:ext cx="5262282" cy="427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BDBE80-FE4B-2841-B787-15D013AD69F6}"/>
              </a:ext>
            </a:extLst>
          </p:cNvPr>
          <p:cNvSpPr/>
          <p:nvPr/>
        </p:nvSpPr>
        <p:spPr>
          <a:xfrm>
            <a:off x="0" y="6596390"/>
            <a:ext cx="60153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https://runestone.academy/runestone/books/published/pythonds/Graphs/TopologicalSorting.html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443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0504-ACDF-C344-857C-51FEF00D7F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3785534"/>
          </a:xfrm>
        </p:spPr>
        <p:txBody>
          <a:bodyPr/>
          <a:lstStyle/>
          <a:p>
            <a:r>
              <a:rPr lang="en-US" dirty="0"/>
              <a:t>You need to take N course, and some courses may have prerequisites, for example:</a:t>
            </a:r>
          </a:p>
          <a:p>
            <a:endParaRPr lang="en-US" dirty="0"/>
          </a:p>
          <a:p>
            <a:r>
              <a:rPr lang="en-US" dirty="0"/>
              <a:t>CSS 342: </a:t>
            </a:r>
          </a:p>
          <a:p>
            <a:pPr lvl="1"/>
            <a:r>
              <a:rPr lang="en-US" dirty="0"/>
              <a:t>CSS 133, CSS 143, CSE 143, or CSS 162, and </a:t>
            </a:r>
          </a:p>
          <a:p>
            <a:pPr lvl="1"/>
            <a:r>
              <a:rPr lang="en-US" dirty="0"/>
              <a:t>STMATH 125 or MATH 125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A199F-79DD-A349-9F24-D27260EA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here’s yet another problem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0596A3-5D96-7B41-87C9-CCCAE40BFAE3}"/>
              </a:ext>
            </a:extLst>
          </p:cNvPr>
          <p:cNvSpPr/>
          <p:nvPr/>
        </p:nvSpPr>
        <p:spPr>
          <a:xfrm>
            <a:off x="1792942" y="5572089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5"/>
                </a:solidFill>
              </a:rPr>
              <a:t>STMATH 125 or MATH 125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0E9040-7213-C94E-85A9-880D7FAF9364}"/>
              </a:ext>
            </a:extLst>
          </p:cNvPr>
          <p:cNvSpPr/>
          <p:nvPr/>
        </p:nvSpPr>
        <p:spPr>
          <a:xfrm>
            <a:off x="1792942" y="4496982"/>
            <a:ext cx="2223246" cy="914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133, CSS 143, CSE 143, or CSS 162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FF1B8-16F0-F04B-83AB-D8893C2D0BB5}"/>
              </a:ext>
            </a:extLst>
          </p:cNvPr>
          <p:cNvSpPr/>
          <p:nvPr/>
        </p:nvSpPr>
        <p:spPr>
          <a:xfrm>
            <a:off x="5038164" y="4981077"/>
            <a:ext cx="2223246" cy="9144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CSS 342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F5D1D9-EBAA-4B41-AFC0-4DE22A57BF3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6188" y="4954182"/>
            <a:ext cx="1021976" cy="4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4A3BC-B38A-774B-B201-18669EDC348E}"/>
              </a:ext>
            </a:extLst>
          </p:cNvPr>
          <p:cNvCxnSpPr>
            <a:stCxn id="4" idx="3"/>
          </p:cNvCxnSpPr>
          <p:nvPr/>
        </p:nvCxnSpPr>
        <p:spPr>
          <a:xfrm flipV="1">
            <a:off x="4016188" y="5572089"/>
            <a:ext cx="1021976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1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57BD1-607B-6D47-B329-4F2B52E2A0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391957"/>
          </a:xfrm>
        </p:spPr>
        <p:txBody>
          <a:bodyPr/>
          <a:lstStyle/>
          <a:p>
            <a:r>
              <a:rPr lang="en-US" b="0" dirty="0"/>
              <a:t>(More) Formal definition:</a:t>
            </a:r>
          </a:p>
          <a:p>
            <a:pPr lvl="1"/>
            <a:r>
              <a:rPr lang="en-US" b="0" dirty="0"/>
              <a:t>Given the total number of courses and a list of prerequisite </a:t>
            </a:r>
            <a:r>
              <a:rPr lang="en-US" dirty="0"/>
              <a:t>pairs</a:t>
            </a:r>
            <a:r>
              <a:rPr lang="en-US" b="0" dirty="0"/>
              <a:t>, return the ordering of courses you should take to finish all courses.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1CF3EAE-7B38-664A-9572-BC7674AA3368}"/>
              </a:ext>
            </a:extLst>
          </p:cNvPr>
          <p:cNvSpPr txBox="1">
            <a:spLocks/>
          </p:cNvSpPr>
          <p:nvPr/>
        </p:nvSpPr>
        <p:spPr>
          <a:xfrm>
            <a:off x="659305" y="342900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Example:</a:t>
            </a:r>
          </a:p>
          <a:p>
            <a:pPr lvl="1"/>
            <a:r>
              <a:rPr lang="en-US" b="0" dirty="0"/>
              <a:t>0 </a:t>
            </a:r>
            <a:r>
              <a:rPr lang="en-US" b="0" dirty="0">
                <a:sym typeface="Wingdings" pitchFamily="2" charset="2"/>
              </a:rPr>
              <a:t> 1, 2 (read as “course 0 is the prerequisite of course 1 and 2”)</a:t>
            </a:r>
          </a:p>
          <a:p>
            <a:pPr lvl="1"/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7B55606-808B-B541-83DB-91E4061CBB48}"/>
              </a:ext>
            </a:extLst>
          </p:cNvPr>
          <p:cNvSpPr txBox="1">
            <a:spLocks/>
          </p:cNvSpPr>
          <p:nvPr/>
        </p:nvSpPr>
        <p:spPr>
          <a:xfrm>
            <a:off x="659305" y="4630270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Another example:</a:t>
            </a:r>
          </a:p>
          <a:p>
            <a:pPr lvl="1"/>
            <a:r>
              <a:rPr lang="en-US" b="0" dirty="0"/>
              <a:t>1 </a:t>
            </a:r>
            <a:r>
              <a:rPr lang="en-US" b="0" dirty="0">
                <a:sym typeface="Wingdings" pitchFamily="2" charset="2"/>
              </a:rPr>
              <a:t> 4 (“course 1 is the prerequisite of course 4”)</a:t>
            </a:r>
          </a:p>
          <a:p>
            <a:pPr lvl="1"/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A66355-4905-6140-8540-A2BC8BFCD9CC}"/>
              </a:ext>
            </a:extLst>
          </p:cNvPr>
          <p:cNvSpPr txBox="1">
            <a:spLocks/>
          </p:cNvSpPr>
          <p:nvPr/>
        </p:nvSpPr>
        <p:spPr>
          <a:xfrm>
            <a:off x="659305" y="5670174"/>
            <a:ext cx="8196210" cy="10085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Some courses don’t have prerequisite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26463DD-425C-1140-8BD8-71122CDF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85928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92A8BB-1463-A44E-8F75-89FA00817B4B}"/>
              </a:ext>
            </a:extLst>
          </p:cNvPr>
          <p:cNvGrpSpPr/>
          <p:nvPr/>
        </p:nvGrpSpPr>
        <p:grpSpPr>
          <a:xfrm>
            <a:off x="4909131" y="1428656"/>
            <a:ext cx="2797945" cy="3009929"/>
            <a:chOff x="4909131" y="1428656"/>
            <a:chExt cx="2797945" cy="30099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C8CF101-9BEC-5E42-99A3-24504278E50E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310AE6-D618-274C-A65C-171819879B0D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E6994-3A44-6A48-9485-707057F1B929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4E718B-CBF5-C14C-AAA4-5AEB4C9CAAFE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C4F6A-6D0F-934F-AC3D-B71260560B73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F736A5-233C-1340-87BF-E112D537B41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F854AF-490D-6D4A-8528-459FEE188EF5}"/>
                </a:ext>
              </a:extLst>
            </p:cNvPr>
            <p:cNvCxnSpPr>
              <a:cxnSpLocks/>
              <a:stCxn id="11" idx="5"/>
              <a:endCxn id="6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465208-4412-4C40-A5E6-376D21ADE1FE}"/>
                </a:ext>
              </a:extLst>
            </p:cNvPr>
            <p:cNvCxnSpPr>
              <a:cxnSpLocks/>
              <a:stCxn id="4" idx="4"/>
              <a:endCxn id="8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2C0EF5-C666-1F40-BC82-277CD31991EA}"/>
                </a:ext>
              </a:extLst>
            </p:cNvPr>
            <p:cNvCxnSpPr>
              <a:cxnSpLocks/>
              <a:stCxn id="6" idx="4"/>
              <a:endCxn id="8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3F9803-91D2-D54F-8672-9A090BE7C8F9}"/>
                </a:ext>
              </a:extLst>
            </p:cNvPr>
            <p:cNvCxnSpPr>
              <a:cxnSpLocks/>
              <a:stCxn id="7" idx="1"/>
              <a:endCxn id="11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8379C6-87A5-694A-B487-85CC556E7B65}"/>
                </a:ext>
              </a:extLst>
            </p:cNvPr>
            <p:cNvCxnSpPr>
              <a:cxnSpLocks/>
              <a:stCxn id="7" idx="3"/>
              <a:endCxn id="6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49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2C51B-E4B2-1C4C-956B-8E90EEA586B8}"/>
              </a:ext>
            </a:extLst>
          </p:cNvPr>
          <p:cNvCxnSpPr/>
          <p:nvPr/>
        </p:nvCxnSpPr>
        <p:spPr>
          <a:xfrm>
            <a:off x="4491318" y="3429000"/>
            <a:ext cx="262065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2FFE-0EB0-EA4B-AF15-2F7D36101F95}"/>
              </a:ext>
            </a:extLst>
          </p:cNvPr>
          <p:cNvSpPr/>
          <p:nvPr/>
        </p:nvSpPr>
        <p:spPr>
          <a:xfrm>
            <a:off x="5589025" y="2967321"/>
            <a:ext cx="548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12" grpId="0"/>
      <p:bldP spid="12" grpId="1"/>
      <p:bldP spid="33" grpId="0" animBg="1"/>
      <p:bldP spid="39" grpId="0" animBg="1"/>
      <p:bldP spid="40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6" grpId="0" animBg="1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98143-E6CC-A54E-96A5-FF68CF15C5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908" y="1756328"/>
            <a:ext cx="2191471" cy="4015497"/>
          </a:xfrm>
        </p:spPr>
        <p:txBody>
          <a:bodyPr/>
          <a:lstStyle/>
          <a:p>
            <a:r>
              <a:rPr lang="en-US" dirty="0"/>
              <a:t>0 </a:t>
            </a:r>
            <a:r>
              <a:rPr lang="en-US" dirty="0">
                <a:sym typeface="Wingdings" pitchFamily="2" charset="2"/>
              </a:rPr>
              <a:t> 1</a:t>
            </a:r>
          </a:p>
          <a:p>
            <a:r>
              <a:rPr lang="en-US" dirty="0">
                <a:sym typeface="Wingdings" pitchFamily="2" charset="2"/>
              </a:rPr>
              <a:t>0  3</a:t>
            </a:r>
          </a:p>
          <a:p>
            <a:r>
              <a:rPr lang="en-US" dirty="0">
                <a:sym typeface="Wingdings" pitchFamily="2" charset="2"/>
              </a:rPr>
              <a:t>1  2</a:t>
            </a:r>
          </a:p>
          <a:p>
            <a:r>
              <a:rPr lang="en-US" dirty="0">
                <a:sym typeface="Wingdings" pitchFamily="2" charset="2"/>
              </a:rPr>
              <a:t>1  3</a:t>
            </a:r>
          </a:p>
          <a:p>
            <a:r>
              <a:rPr lang="en-US" dirty="0">
                <a:sym typeface="Wingdings" pitchFamily="2" charset="2"/>
              </a:rPr>
              <a:t>2  4</a:t>
            </a:r>
          </a:p>
          <a:p>
            <a:r>
              <a:rPr lang="en-US" dirty="0">
                <a:sym typeface="Wingdings" pitchFamily="2" charset="2"/>
              </a:rPr>
              <a:t>3  4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C7579-77A0-BC4F-B477-B2D56A8B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DCD2BA8-2340-F24E-9876-36E3016C0D22}"/>
              </a:ext>
            </a:extLst>
          </p:cNvPr>
          <p:cNvSpPr txBox="1">
            <a:spLocks/>
          </p:cNvSpPr>
          <p:nvPr/>
        </p:nvSpPr>
        <p:spPr>
          <a:xfrm>
            <a:off x="3130501" y="1756328"/>
            <a:ext cx="1002833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[0,</a:t>
            </a:r>
            <a:r>
              <a:rPr lang="en-US" dirty="0">
                <a:sym typeface="Wingdings" pitchFamily="2" charset="2"/>
              </a:rPr>
              <a:t> 1]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[0,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2]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[1, 3]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[2, 4]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[3, 4]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5B63F7E-ED98-064B-A4E5-E6BC7F8AB75E}"/>
              </a:ext>
            </a:extLst>
          </p:cNvPr>
          <p:cNvSpPr/>
          <p:nvPr/>
        </p:nvSpPr>
        <p:spPr>
          <a:xfrm>
            <a:off x="1971811" y="2718551"/>
            <a:ext cx="977153" cy="4975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8DAAAF-775C-F64B-B058-BBF249EFB527}"/>
              </a:ext>
            </a:extLst>
          </p:cNvPr>
          <p:cNvGrpSpPr/>
          <p:nvPr/>
        </p:nvGrpSpPr>
        <p:grpSpPr>
          <a:xfrm>
            <a:off x="7469960" y="2232215"/>
            <a:ext cx="1494535" cy="1607767"/>
            <a:chOff x="4909131" y="1428656"/>
            <a:chExt cx="2797945" cy="300992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054AFA-55FB-364D-B97E-07FF11901AF0}"/>
                </a:ext>
              </a:extLst>
            </p:cNvPr>
            <p:cNvSpPr/>
            <p:nvPr/>
          </p:nvSpPr>
          <p:spPr>
            <a:xfrm>
              <a:off x="4909131" y="2637785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45FE50-077F-3E43-B3D8-49FFCABCA82C}"/>
                </a:ext>
              </a:extLst>
            </p:cNvPr>
            <p:cNvSpPr/>
            <p:nvPr/>
          </p:nvSpPr>
          <p:spPr>
            <a:xfrm>
              <a:off x="5966967" y="263778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934B4C-E0F8-1F40-AD29-DAC0D9036DC1}"/>
                </a:ext>
              </a:extLst>
            </p:cNvPr>
            <p:cNvSpPr/>
            <p:nvPr/>
          </p:nvSpPr>
          <p:spPr>
            <a:xfrm>
              <a:off x="7115405" y="1984467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0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47807A-0D16-464B-959D-FD93782A0421}"/>
                </a:ext>
              </a:extLst>
            </p:cNvPr>
            <p:cNvSpPr/>
            <p:nvPr/>
          </p:nvSpPr>
          <p:spPr>
            <a:xfrm>
              <a:off x="5350980" y="3846914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B020CFF-5839-5B43-ACB8-F247B867490F}"/>
                </a:ext>
              </a:extLst>
            </p:cNvPr>
            <p:cNvSpPr/>
            <p:nvPr/>
          </p:nvSpPr>
          <p:spPr>
            <a:xfrm>
              <a:off x="5375296" y="1428656"/>
              <a:ext cx="591671" cy="59167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14F1B-A26C-DA40-B277-CA38B395ABC0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>
              <a:off x="5282931" y="1933679"/>
              <a:ext cx="179013" cy="75573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7C74BF-6453-CD4D-8FCB-1DF739C22DE9}"/>
                </a:ext>
              </a:extLst>
            </p:cNvPr>
            <p:cNvCxnSpPr>
              <a:cxnSpLocks/>
              <a:stCxn id="25" idx="5"/>
              <a:endCxn id="21" idx="0"/>
            </p:cNvCxnSpPr>
            <p:nvPr/>
          </p:nvCxnSpPr>
          <p:spPr>
            <a:xfrm>
              <a:off x="5880319" y="1933679"/>
              <a:ext cx="382484" cy="70410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451D7F-9424-8B43-A319-C15503C80156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>
              <a:off x="5204967" y="3229456"/>
              <a:ext cx="232661" cy="70410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7880BB-5ECD-F84D-A465-6C194A5EDDEA}"/>
                </a:ext>
              </a:extLst>
            </p:cNvPr>
            <p:cNvCxnSpPr>
              <a:cxnSpLocks/>
              <a:stCxn id="21" idx="4"/>
              <a:endCxn id="24" idx="7"/>
            </p:cNvCxnSpPr>
            <p:nvPr/>
          </p:nvCxnSpPr>
          <p:spPr>
            <a:xfrm flipH="1">
              <a:off x="5856003" y="3229455"/>
              <a:ext cx="406800" cy="704107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C90D6B-8101-8647-BDD3-FB5BAE484003}"/>
                </a:ext>
              </a:extLst>
            </p:cNvPr>
            <p:cNvCxnSpPr>
              <a:cxnSpLocks/>
              <a:stCxn id="22" idx="1"/>
              <a:endCxn id="25" idx="6"/>
            </p:cNvCxnSpPr>
            <p:nvPr/>
          </p:nvCxnSpPr>
          <p:spPr>
            <a:xfrm flipH="1" flipV="1">
              <a:off x="5966967" y="1724492"/>
              <a:ext cx="1235086" cy="346623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BF32485-684A-D345-A98D-35873CB5F704}"/>
                </a:ext>
              </a:extLst>
            </p:cNvPr>
            <p:cNvCxnSpPr>
              <a:cxnSpLocks/>
              <a:stCxn id="22" idx="3"/>
              <a:endCxn id="21" idx="6"/>
            </p:cNvCxnSpPr>
            <p:nvPr/>
          </p:nvCxnSpPr>
          <p:spPr>
            <a:xfrm flipH="1">
              <a:off x="6558638" y="2489490"/>
              <a:ext cx="643415" cy="44413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CEC9D39-E500-8B46-8669-2D2411E257B2}"/>
              </a:ext>
            </a:extLst>
          </p:cNvPr>
          <p:cNvSpPr/>
          <p:nvPr/>
        </p:nvSpPr>
        <p:spPr>
          <a:xfrm>
            <a:off x="4895151" y="197516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B429D7-DDC9-C24D-80EE-89AEAE025268}"/>
              </a:ext>
            </a:extLst>
          </p:cNvPr>
          <p:cNvSpPr/>
          <p:nvPr/>
        </p:nvSpPr>
        <p:spPr>
          <a:xfrm>
            <a:off x="5677359" y="1977139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348D3B-C76E-AA41-BCC0-2EE8D53D0F2D}"/>
              </a:ext>
            </a:extLst>
          </p:cNvPr>
          <p:cNvSpPr/>
          <p:nvPr/>
        </p:nvSpPr>
        <p:spPr>
          <a:xfrm>
            <a:off x="6430695" y="19751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B8E2E2-E7D4-0340-B014-6AB98051C9C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6143523" y="2206265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EF3EB82-7AB9-314A-A3FD-35056F2E592A}"/>
              </a:ext>
            </a:extLst>
          </p:cNvPr>
          <p:cNvSpPr/>
          <p:nvPr/>
        </p:nvSpPr>
        <p:spPr>
          <a:xfrm>
            <a:off x="4796119" y="1888854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3BBF39-EE57-584E-A07C-45B13A8FFF21}"/>
              </a:ext>
            </a:extLst>
          </p:cNvPr>
          <p:cNvSpPr/>
          <p:nvPr/>
        </p:nvSpPr>
        <p:spPr>
          <a:xfrm>
            <a:off x="4895151" y="262533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CCEB317-919D-9D4F-B77A-1A09226994C9}"/>
              </a:ext>
            </a:extLst>
          </p:cNvPr>
          <p:cNvSpPr/>
          <p:nvPr/>
        </p:nvSpPr>
        <p:spPr>
          <a:xfrm>
            <a:off x="5677359" y="262731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5F4EAB-049A-9C4A-B22D-F1716477F00B}"/>
              </a:ext>
            </a:extLst>
          </p:cNvPr>
          <p:cNvSpPr/>
          <p:nvPr/>
        </p:nvSpPr>
        <p:spPr>
          <a:xfrm>
            <a:off x="6430695" y="2625333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872788-A0C9-1046-837F-98EF7ABA6D2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143523" y="2856437"/>
            <a:ext cx="287172" cy="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2FC886B-E552-8046-93A1-749798683685}"/>
              </a:ext>
            </a:extLst>
          </p:cNvPr>
          <p:cNvSpPr/>
          <p:nvPr/>
        </p:nvSpPr>
        <p:spPr>
          <a:xfrm>
            <a:off x="4796119" y="253902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A9C689-7EAB-5443-B754-7D5400A6BB57}"/>
              </a:ext>
            </a:extLst>
          </p:cNvPr>
          <p:cNvSpPr/>
          <p:nvPr/>
        </p:nvSpPr>
        <p:spPr>
          <a:xfrm>
            <a:off x="4895151" y="3274483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DDC5B-84DA-9C46-9A49-D3407E7A0040}"/>
              </a:ext>
            </a:extLst>
          </p:cNvPr>
          <p:cNvSpPr/>
          <p:nvPr/>
        </p:nvSpPr>
        <p:spPr>
          <a:xfrm>
            <a:off x="5677359" y="3276461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6F8241-7617-F643-9D8D-A68B44EF3236}"/>
              </a:ext>
            </a:extLst>
          </p:cNvPr>
          <p:cNvSpPr/>
          <p:nvPr/>
        </p:nvSpPr>
        <p:spPr>
          <a:xfrm>
            <a:off x="4796119" y="3188176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887C19-E9BB-AB47-A595-9B133D05F549}"/>
              </a:ext>
            </a:extLst>
          </p:cNvPr>
          <p:cNvSpPr/>
          <p:nvPr/>
        </p:nvSpPr>
        <p:spPr>
          <a:xfrm>
            <a:off x="4895151" y="3924070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B2422E-8A4E-BD4F-BB9D-0633288D99DB}"/>
              </a:ext>
            </a:extLst>
          </p:cNvPr>
          <p:cNvSpPr/>
          <p:nvPr/>
        </p:nvSpPr>
        <p:spPr>
          <a:xfrm>
            <a:off x="5677359" y="3926048"/>
            <a:ext cx="466164" cy="4661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B5652-8A8D-804A-BDEA-F6041BABADF6}"/>
              </a:ext>
            </a:extLst>
          </p:cNvPr>
          <p:cNvSpPr/>
          <p:nvPr/>
        </p:nvSpPr>
        <p:spPr>
          <a:xfrm>
            <a:off x="4796119" y="3837763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909725-DA9A-404A-BBD7-254EB38E6963}"/>
              </a:ext>
            </a:extLst>
          </p:cNvPr>
          <p:cNvSpPr/>
          <p:nvPr/>
        </p:nvSpPr>
        <p:spPr>
          <a:xfrm>
            <a:off x="4895151" y="4577889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810B54-2B01-D646-95AD-024D4B30095F}"/>
              </a:ext>
            </a:extLst>
          </p:cNvPr>
          <p:cNvSpPr/>
          <p:nvPr/>
        </p:nvSpPr>
        <p:spPr>
          <a:xfrm>
            <a:off x="4796119" y="4491582"/>
            <a:ext cx="2196352" cy="6500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B4752-60DF-2842-AF58-3033B52EDEB5}"/>
              </a:ext>
            </a:extLst>
          </p:cNvPr>
          <p:cNvSpPr txBox="1"/>
          <p:nvPr/>
        </p:nvSpPr>
        <p:spPr>
          <a:xfrm>
            <a:off x="4796119" y="1147542"/>
            <a:ext cx="7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2DCD64-3760-EA4D-9E74-68BE27D41471}"/>
              </a:ext>
            </a:extLst>
          </p:cNvPr>
          <p:cNvSpPr txBox="1"/>
          <p:nvPr/>
        </p:nvSpPr>
        <p:spPr>
          <a:xfrm>
            <a:off x="5744992" y="1156837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6D67F1-8A97-234A-BD21-E45F14E0590D}"/>
              </a:ext>
            </a:extLst>
          </p:cNvPr>
          <p:cNvCxnSpPr>
            <a:cxnSpLocks/>
            <a:stCxn id="67" idx="2"/>
            <a:endCxn id="33" idx="0"/>
          </p:cNvCxnSpPr>
          <p:nvPr/>
        </p:nvCxnSpPr>
        <p:spPr>
          <a:xfrm flipH="1">
            <a:off x="5128233" y="1516874"/>
            <a:ext cx="60878" cy="45828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1E0412D-5DA4-8A41-BE2D-8072DF7704DD}"/>
              </a:ext>
            </a:extLst>
          </p:cNvPr>
          <p:cNvCxnSpPr>
            <a:cxnSpLocks/>
            <a:stCxn id="68" idx="2"/>
            <a:endCxn id="39" idx="0"/>
          </p:cNvCxnSpPr>
          <p:nvPr/>
        </p:nvCxnSpPr>
        <p:spPr>
          <a:xfrm flipH="1">
            <a:off x="5910441" y="1526169"/>
            <a:ext cx="198337" cy="4509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C6AE27-EDEF-804D-B342-2E39E2E72D02}"/>
              </a:ext>
            </a:extLst>
          </p:cNvPr>
          <p:cNvCxnSpPr>
            <a:cxnSpLocks/>
            <a:stCxn id="68" idx="2"/>
            <a:endCxn id="40" idx="0"/>
          </p:cNvCxnSpPr>
          <p:nvPr/>
        </p:nvCxnSpPr>
        <p:spPr>
          <a:xfrm>
            <a:off x="6108778" y="1526169"/>
            <a:ext cx="554999" cy="44899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2C4F472-6612-5040-BA6F-1CA46DEC6A80}"/>
              </a:ext>
            </a:extLst>
          </p:cNvPr>
          <p:cNvSpPr/>
          <p:nvPr/>
        </p:nvSpPr>
        <p:spPr>
          <a:xfrm>
            <a:off x="1263032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3DFBB2D-4641-B840-842E-D7DD8A87588B}"/>
              </a:ext>
            </a:extLst>
          </p:cNvPr>
          <p:cNvSpPr/>
          <p:nvPr/>
        </p:nvSpPr>
        <p:spPr>
          <a:xfrm>
            <a:off x="2535416" y="5775051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24B27F-63E5-B748-89DF-213D9A47B10E}"/>
              </a:ext>
            </a:extLst>
          </p:cNvPr>
          <p:cNvSpPr/>
          <p:nvPr/>
        </p:nvSpPr>
        <p:spPr>
          <a:xfrm>
            <a:off x="2845556" y="537002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978E4B-6275-9248-A843-9517DBCF030B}"/>
              </a:ext>
            </a:extLst>
          </p:cNvPr>
          <p:cNvSpPr/>
          <p:nvPr/>
        </p:nvSpPr>
        <p:spPr>
          <a:xfrm>
            <a:off x="419499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FDB6DB-E93C-DE4A-B822-4ABA285E5320}"/>
              </a:ext>
            </a:extLst>
          </p:cNvPr>
          <p:cNvSpPr/>
          <p:nvPr/>
        </p:nvSpPr>
        <p:spPr>
          <a:xfrm>
            <a:off x="5278828" y="5467435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3415C2-C013-874D-A8A4-7130A99EF9A6}"/>
              </a:ext>
            </a:extLst>
          </p:cNvPr>
          <p:cNvCxnSpPr>
            <a:cxnSpLocks/>
          </p:cNvCxnSpPr>
          <p:nvPr/>
        </p:nvCxnSpPr>
        <p:spPr>
          <a:xfrm>
            <a:off x="1263032" y="6435472"/>
            <a:ext cx="4631263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1DFD1-9BC5-7145-84EF-3201DF2CFC61}"/>
              </a:ext>
            </a:extLst>
          </p:cNvPr>
          <p:cNvCxnSpPr>
            <a:cxnSpLocks/>
          </p:cNvCxnSpPr>
          <p:nvPr/>
        </p:nvCxnSpPr>
        <p:spPr>
          <a:xfrm flipH="1">
            <a:off x="1263032" y="6571126"/>
            <a:ext cx="4564028" cy="0"/>
          </a:xfrm>
          <a:prstGeom prst="straightConnector1">
            <a:avLst/>
          </a:prstGeom>
          <a:ln>
            <a:solidFill>
              <a:srgbClr val="92D050"/>
            </a:solidFill>
            <a:prstDash val="soli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7" grpId="0" animBg="1"/>
      <p:bldP spid="58" grpId="0" animBg="1"/>
      <p:bldP spid="62" grpId="0" animBg="1"/>
      <p:bldP spid="45" grpId="0" animBg="1"/>
      <p:bldP spid="54" grpId="0" animBg="1"/>
      <p:bldP spid="55" grpId="0" animBg="1"/>
      <p:bldP spid="59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COURSE SCHEDULING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2F9A5-08BA-444C-AA57-1289B5E06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7" y="1808255"/>
            <a:ext cx="2698376" cy="36821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741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36EE8-11B4-984A-A63F-6242FE1A1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Problem solving:</a:t>
            </a:r>
          </a:p>
          <a:p>
            <a:pPr lvl="1"/>
            <a:r>
              <a:rPr lang="en-US" dirty="0"/>
              <a:t> Object Oriented Analysis &amp; Design</a:t>
            </a:r>
          </a:p>
          <a:p>
            <a:pPr lvl="2"/>
            <a:r>
              <a:rPr lang="en-US" dirty="0"/>
              <a:t>Set of courses </a:t>
            </a:r>
            <a:r>
              <a:rPr lang="en-US" dirty="0">
                <a:sym typeface="Wingdings" pitchFamily="2" charset="2"/>
              </a:rPr>
              <a:t> A graph where each vertex representing a course and directed edges representing dependencies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1"/>
            <a:r>
              <a:rPr lang="en-US" dirty="0"/>
              <a:t>Data structures:</a:t>
            </a:r>
          </a:p>
          <a:p>
            <a:pPr lvl="2"/>
            <a:r>
              <a:rPr lang="en-US" dirty="0"/>
              <a:t>Array, List, Stack, </a:t>
            </a:r>
            <a:r>
              <a:rPr lang="en-US" dirty="0" err="1"/>
              <a:t>Hashtable</a:t>
            </a:r>
            <a:r>
              <a:rPr lang="en-US" dirty="0"/>
              <a:t>, Iterator, (Directed) Graph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Algorithm:</a:t>
            </a:r>
          </a:p>
          <a:p>
            <a:pPr lvl="2"/>
            <a:r>
              <a:rPr lang="en-US" dirty="0"/>
              <a:t>Sorting, Recursion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0A2-FED4-AC41-86FA-38A4EE78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SCHEDULING PROBLEM</a:t>
            </a:r>
          </a:p>
        </p:txBody>
      </p:sp>
    </p:spTree>
    <p:extLst>
      <p:ext uri="{BB962C8B-B14F-4D97-AF65-F5344CB8AC3E}">
        <p14:creationId xmlns:p14="http://schemas.microsoft.com/office/powerpoint/2010/main" val="342238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4015497"/>
          </a:xfrm>
        </p:spPr>
        <p:txBody>
          <a:bodyPr/>
          <a:lstStyle/>
          <a:p>
            <a:r>
              <a:rPr lang="en-US" dirty="0"/>
              <a:t>By the end of this course, you will have:</a:t>
            </a:r>
          </a:p>
          <a:p>
            <a:pPr lvl="1"/>
            <a:r>
              <a:rPr lang="en-US" dirty="0"/>
              <a:t>Been brave and very comfortable with using C++ raw pointer</a:t>
            </a:r>
          </a:p>
          <a:p>
            <a:pPr lvl="1"/>
            <a:r>
              <a:rPr lang="en-US" dirty="0"/>
              <a:t>Implemented fundamental data structures such as list, stack, binary (search) tree, queue, heap, and iterators in them</a:t>
            </a:r>
          </a:p>
          <a:p>
            <a:pPr lvl="1"/>
            <a:r>
              <a:rPr lang="en-US" dirty="0"/>
              <a:t>Implemented your own SUDOKU solver</a:t>
            </a:r>
          </a:p>
          <a:p>
            <a:pPr lvl="1"/>
            <a:r>
              <a:rPr lang="en-US" dirty="0"/>
              <a:t>Written your own text search engine (!!)</a:t>
            </a:r>
          </a:p>
          <a:p>
            <a:pPr lvl="1"/>
            <a:r>
              <a:rPr lang="en-US" dirty="0"/>
              <a:t>Understand how to answer “which algorithm is better?”</a:t>
            </a:r>
          </a:p>
          <a:p>
            <a:pPr lvl="1"/>
            <a:r>
              <a:rPr lang="en-US" dirty="0"/>
              <a:t>Known how to write proper tests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Implemented your own class scheduling sorting algorithm (with your own data structure implementation)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BD4A42-9E2A-CF46-943E-B52A6A3F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you…..?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2A281EB-4894-1F47-9955-246A1E3BC3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At work:</a:t>
            </a:r>
          </a:p>
          <a:p>
            <a:pPr lvl="1"/>
            <a:r>
              <a:rPr lang="en-US" dirty="0"/>
              <a:t>“So we need to write an autocomplete feature for our search engine, what’s the best way?”</a:t>
            </a:r>
          </a:p>
          <a:p>
            <a:pPr lvl="1"/>
            <a:endParaRPr lang="en-US" sz="1050" dirty="0"/>
          </a:p>
          <a:p>
            <a:r>
              <a:rPr lang="en-US" dirty="0"/>
              <a:t>At interviews: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F20B-F4C7-4B4A-96E8-D3375BA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20" y="3692589"/>
            <a:ext cx="5025816" cy="263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B6488E-5AAF-1641-B859-5D1B520FEED6}"/>
              </a:ext>
            </a:extLst>
          </p:cNvPr>
          <p:cNvSpPr/>
          <p:nvPr/>
        </p:nvSpPr>
        <p:spPr>
          <a:xfrm>
            <a:off x="1604682" y="635568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https://leetcode.com/problems/lowest-common-ancestor-of-a-binary-tree/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9BEA-6B38-2147-A758-A7C6605F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84" y="2662372"/>
            <a:ext cx="3082959" cy="24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https://github.com/pdgetrf/UWB_CSS342_2019_Fall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>
                <a:hlinkClick r:id="rId3"/>
              </a:rPr>
              <a:t>Reason to love C++</a:t>
            </a:r>
            <a:endParaRPr lang="en-US" dirty="0"/>
          </a:p>
          <a:p>
            <a:pPr lvl="2"/>
            <a:r>
              <a:rPr lang="en-US" dirty="0"/>
              <a:t>Flexible</a:t>
            </a:r>
          </a:p>
          <a:p>
            <a:pPr lvl="2"/>
            <a:r>
              <a:rPr lang="en-US" dirty="0"/>
              <a:t>Performance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should be comfortable with C++ at the starting of this class</a:t>
            </a:r>
          </a:p>
          <a:p>
            <a:pPr lvl="2"/>
            <a:r>
              <a:rPr lang="en-US" dirty="0"/>
              <a:t>Already? Good!</a:t>
            </a:r>
          </a:p>
          <a:p>
            <a:pPr lvl="2"/>
            <a:r>
              <a:rPr lang="en-US" dirty="0"/>
              <a:t>Not but willing to catch up? GOOD!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is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:</a:t>
            </a:r>
          </a:p>
          <a:p>
            <a:endParaRPr lang="en-US" sz="1200" dirty="0"/>
          </a:p>
          <a:p>
            <a:pPr lvl="1"/>
            <a:r>
              <a:rPr lang="en-US" dirty="0"/>
              <a:t>Focusing on teaching C++ class, but we will review the basics</a:t>
            </a:r>
          </a:p>
          <a:p>
            <a:pPr lvl="2"/>
            <a:r>
              <a:rPr lang="en-US" dirty="0"/>
              <a:t>Pointer &amp; 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/>
              <a:t>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31" y="3883738"/>
            <a:ext cx="3480423" cy="2602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BE0A9-5285-4140-83BF-4A2CD9B5D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will only review C++ </a:t>
            </a:r>
            <a:r>
              <a:rPr lang="en-US" i="1" dirty="0"/>
              <a:t>quickly</a:t>
            </a:r>
          </a:p>
          <a:p>
            <a:endParaRPr lang="en-US" b="0" dirty="0"/>
          </a:p>
          <a:p>
            <a:r>
              <a:rPr lang="en-US" b="0" dirty="0"/>
              <a:t>If in high doubt</a:t>
            </a:r>
          </a:p>
          <a:p>
            <a:pPr lvl="1"/>
            <a:r>
              <a:rPr lang="en-US" b="0" dirty="0"/>
              <a:t>CSS332 Programming with object oriented languages</a:t>
            </a:r>
          </a:p>
          <a:p>
            <a:pPr lvl="1"/>
            <a:r>
              <a:rPr lang="en-US" b="0" dirty="0"/>
              <a:t>A longer “boot camp” on C++ </a:t>
            </a:r>
          </a:p>
          <a:p>
            <a:pPr lvl="1"/>
            <a:r>
              <a:rPr lang="en-US" b="0" dirty="0"/>
              <a:t>Although this is not a prerequisite for CSS342, do take this class if at all possible if you are not familiar with C++</a:t>
            </a:r>
          </a:p>
          <a:p>
            <a:pPr lvl="1"/>
            <a:endParaRPr lang="en-US" b="0" dirty="0"/>
          </a:p>
          <a:p>
            <a:r>
              <a:rPr lang="en-US" b="0" dirty="0"/>
              <a:t>Quantitative Skills Center (tutoring) – Visit http://</a:t>
            </a:r>
            <a:r>
              <a:rPr lang="en-US" b="0" dirty="0" err="1"/>
              <a:t>www.uwb.edu</a:t>
            </a:r>
            <a:r>
              <a:rPr lang="en-US" b="0" dirty="0"/>
              <a:t>/</a:t>
            </a:r>
            <a:r>
              <a:rPr lang="en-US" b="0" dirty="0" err="1"/>
              <a:t>gsc</a:t>
            </a:r>
            <a:r>
              <a:rPr lang="en-US" b="0" dirty="0"/>
              <a:t> for more information</a:t>
            </a:r>
          </a:p>
          <a:p>
            <a:endParaRPr lang="en-US" b="0" dirty="0"/>
          </a:p>
          <a:p>
            <a:r>
              <a:rPr lang="en-US" b="0" dirty="0">
                <a:hlinkClick r:id="rId2"/>
              </a:rPr>
              <a:t>A good video tutorial series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159B-10CE-2A46-958B-E0045F6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0547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 (</a:t>
            </a:r>
            <a:r>
              <a:rPr lang="en-US" dirty="0" err="1"/>
              <a:t>MyArray</a:t>
            </a:r>
            <a:r>
              <a:rPr lang="en-US" dirty="0"/>
              <a:t> &amp; Virtual class)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9BDE5-4071-3C4F-9A8C-AE212EC8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575" y="2788023"/>
            <a:ext cx="3704119" cy="251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FBA8D7-3B61-6347-98AB-CFC4CA8F0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Not strict</a:t>
            </a:r>
          </a:p>
          <a:p>
            <a:pPr marL="457200" lvl="1" indent="0">
              <a:buNone/>
            </a:pP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https://gist.github.com/lefticus/10191322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Bottomline: </a:t>
            </a:r>
          </a:p>
          <a:p>
            <a:pPr lvl="1"/>
            <a:r>
              <a:rPr lang="en-US" dirty="0"/>
              <a:t>Pick and follow a rule set</a:t>
            </a:r>
          </a:p>
          <a:p>
            <a:pPr lvl="1"/>
            <a:r>
              <a:rPr lang="en-US" dirty="0"/>
              <a:t>Be consistent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73DB2-CDFC-FF47-B5EB-9C2E0AA0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66802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6E4BE-C558-1A41-A6BB-7789184D7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03641"/>
            <a:ext cx="8196210" cy="4015497"/>
          </a:xfrm>
        </p:spPr>
        <p:txBody>
          <a:bodyPr/>
          <a:lstStyle/>
          <a:p>
            <a:r>
              <a:rPr lang="en-US" dirty="0"/>
              <a:t>Avoid duplicates</a:t>
            </a:r>
          </a:p>
          <a:p>
            <a:pPr lvl="1"/>
            <a:r>
              <a:rPr lang="en-US" dirty="0"/>
              <a:t>No same logic more than once!</a:t>
            </a:r>
          </a:p>
          <a:p>
            <a:endParaRPr lang="en-US" dirty="0"/>
          </a:p>
          <a:p>
            <a:r>
              <a:rPr lang="en-US" dirty="0"/>
              <a:t>Comments</a:t>
            </a:r>
          </a:p>
          <a:p>
            <a:pPr lvl="1"/>
            <a:r>
              <a:rPr lang="en-US" dirty="0"/>
              <a:t>On intent, not action</a:t>
            </a:r>
          </a:p>
          <a:p>
            <a:endParaRPr lang="en-US" dirty="0"/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Cohesion: 1 task per module</a:t>
            </a:r>
          </a:p>
          <a:p>
            <a:pPr lvl="1"/>
            <a:r>
              <a:rPr lang="en-US" dirty="0"/>
              <a:t>Coupling: As loosely coupled as possible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500" dirty="0"/>
          </a:p>
          <a:p>
            <a:r>
              <a:rPr lang="en-US" dirty="0"/>
              <a:t>Variable Naming</a:t>
            </a:r>
          </a:p>
          <a:p>
            <a:pPr lvl="1"/>
            <a:r>
              <a:rPr lang="en-US" dirty="0">
                <a:hlinkClick r:id="rId2"/>
              </a:rPr>
              <a:t>Jacob’s guide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60301-2AF2-D04A-91BE-DED1CA4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77180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B78865-9A58-0C45-A7F9-56FA19781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Unit tests</a:t>
            </a:r>
          </a:p>
          <a:p>
            <a:pPr lvl="2"/>
            <a:r>
              <a:rPr lang="en-US" dirty="0" err="1"/>
              <a:t>push_back</a:t>
            </a:r>
            <a:endParaRPr lang="en-US" dirty="0"/>
          </a:p>
          <a:p>
            <a:pPr lvl="2"/>
            <a:r>
              <a:rPr lang="en-US" dirty="0" err="1"/>
              <a:t>pop_front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Integration tests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Test Driven Development</a:t>
            </a:r>
          </a:p>
          <a:p>
            <a:pPr lvl="1"/>
            <a:r>
              <a:rPr lang="en-US" dirty="0"/>
              <a:t>Video: </a:t>
            </a:r>
            <a:r>
              <a:rPr lang="en-US" dirty="0">
                <a:hlinkClick r:id="rId2"/>
              </a:rPr>
              <a:t>“</a:t>
            </a:r>
            <a:r>
              <a:rPr lang="en-US" b="0" dirty="0">
                <a:hlinkClick r:id="rId2"/>
              </a:rPr>
              <a:t>TDD, Where Did It All Go Wrong”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2F41-467D-6C48-8519-30A83E4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81855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10325E-F900-9048-AFB9-CB1E3737E4DC}"/>
              </a:ext>
            </a:extLst>
          </p:cNvPr>
          <p:cNvSpPr/>
          <p:nvPr/>
        </p:nvSpPr>
        <p:spPr>
          <a:xfrm>
            <a:off x="571094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97A18-ACC6-F342-B3A0-610BABEEF73C}"/>
              </a:ext>
            </a:extLst>
          </p:cNvPr>
          <p:cNvSpPr/>
          <p:nvPr/>
        </p:nvSpPr>
        <p:spPr>
          <a:xfrm>
            <a:off x="617710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7E2CA-316B-5B4B-AB7E-B366B003A82D}"/>
              </a:ext>
            </a:extLst>
          </p:cNvPr>
          <p:cNvSpPr/>
          <p:nvPr/>
        </p:nvSpPr>
        <p:spPr>
          <a:xfrm>
            <a:off x="4778612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B2B5-FA22-F649-9F9B-B6C7D990C946}"/>
              </a:ext>
            </a:extLst>
          </p:cNvPr>
          <p:cNvSpPr/>
          <p:nvPr/>
        </p:nvSpPr>
        <p:spPr>
          <a:xfrm>
            <a:off x="524477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5B742-FDD6-B445-9172-99CC9E3B006D}"/>
              </a:ext>
            </a:extLst>
          </p:cNvPr>
          <p:cNvSpPr/>
          <p:nvPr/>
        </p:nvSpPr>
        <p:spPr>
          <a:xfrm>
            <a:off x="3846284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9E51-04AC-7940-9274-C35B1B873B00}"/>
              </a:ext>
            </a:extLst>
          </p:cNvPr>
          <p:cNvSpPr/>
          <p:nvPr/>
        </p:nvSpPr>
        <p:spPr>
          <a:xfrm>
            <a:off x="4312448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533A1-802F-7143-8F2C-58A31C95EEF6}"/>
              </a:ext>
            </a:extLst>
          </p:cNvPr>
          <p:cNvSpPr/>
          <p:nvPr/>
        </p:nvSpPr>
        <p:spPr>
          <a:xfrm>
            <a:off x="2913956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B3D5-62D9-1E4C-9B3D-9015AD2335E1}"/>
              </a:ext>
            </a:extLst>
          </p:cNvPr>
          <p:cNvSpPr/>
          <p:nvPr/>
        </p:nvSpPr>
        <p:spPr>
          <a:xfrm>
            <a:off x="3380120" y="4819936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79818-678A-3F4E-A7B3-02A1A1289FC4}"/>
              </a:ext>
            </a:extLst>
          </p:cNvPr>
          <p:cNvCxnSpPr>
            <a:cxnSpLocks/>
          </p:cNvCxnSpPr>
          <p:nvPr/>
        </p:nvCxnSpPr>
        <p:spPr>
          <a:xfrm>
            <a:off x="2671482" y="4651496"/>
            <a:ext cx="4216149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00E557-E467-2A4A-BB45-28EE953F60EB}"/>
              </a:ext>
            </a:extLst>
          </p:cNvPr>
          <p:cNvCxnSpPr>
            <a:cxnSpLocks/>
          </p:cNvCxnSpPr>
          <p:nvPr/>
        </p:nvCxnSpPr>
        <p:spPr>
          <a:xfrm>
            <a:off x="2671482" y="5467284"/>
            <a:ext cx="4180711" cy="0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1FCDB-2BFF-564C-B72F-B3A3F3C55E4F}"/>
              </a:ext>
            </a:extLst>
          </p:cNvPr>
          <p:cNvSpPr/>
          <p:nvPr/>
        </p:nvSpPr>
        <p:spPr>
          <a:xfrm>
            <a:off x="2829350" y="5735995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pushBack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622CE6-96A2-8A43-AA6A-411F18E053E2}"/>
              </a:ext>
            </a:extLst>
          </p:cNvPr>
          <p:cNvSpPr/>
          <p:nvPr/>
        </p:nvSpPr>
        <p:spPr>
          <a:xfrm>
            <a:off x="5710940" y="6283072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B585F1-C0AE-984C-B192-15130EA821DC}"/>
              </a:ext>
            </a:extLst>
          </p:cNvPr>
          <p:cNvSpPr/>
          <p:nvPr/>
        </p:nvSpPr>
        <p:spPr>
          <a:xfrm>
            <a:off x="2869874" y="5735995"/>
            <a:ext cx="1333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popFront</a:t>
            </a:r>
            <a:r>
              <a:rPr lang="en-US" i="1" dirty="0"/>
              <a:t>(…)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7D0034-16B4-7044-B3E0-ABFB3437A516}"/>
              </a:ext>
            </a:extLst>
          </p:cNvPr>
          <p:cNvSpPr/>
          <p:nvPr/>
        </p:nvSpPr>
        <p:spPr>
          <a:xfrm>
            <a:off x="5011694" y="6125438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D0330-DD44-C941-92F2-D3BF4F9B85C6}"/>
              </a:ext>
            </a:extLst>
          </p:cNvPr>
          <p:cNvSpPr/>
          <p:nvPr/>
        </p:nvSpPr>
        <p:spPr>
          <a:xfrm>
            <a:off x="4282704" y="6253407"/>
            <a:ext cx="466164" cy="466164"/>
          </a:xfrm>
          <a:prstGeom prst="rect">
            <a:avLst/>
          </a:prstGeom>
          <a:solidFill>
            <a:schemeClr val="bg2"/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75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6" grpId="0"/>
      <p:bldP spid="16" grpId="1"/>
      <p:bldP spid="17" grpId="0" animBg="1"/>
      <p:bldP spid="17" grpId="1" animBg="1"/>
      <p:bldP spid="18" grpId="0"/>
      <p:bldP spid="19" grpId="0" animBg="1"/>
      <p:bldP spid="19" grpId="1" animBg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65005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A678-1881-134E-8D39-1C1E8512C040}"/>
              </a:ext>
            </a:extLst>
          </p:cNvPr>
          <p:cNvSpPr txBox="1"/>
          <p:nvPr/>
        </p:nvSpPr>
        <p:spPr>
          <a:xfrm>
            <a:off x="1999129" y="5008329"/>
            <a:ext cx="4778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10 mins, design and write the code</a:t>
            </a:r>
          </a:p>
          <a:p>
            <a:endParaRPr lang="en-US" sz="2400" b="1" i="1" dirty="0">
              <a:solidFill>
                <a:srgbClr val="FF0000"/>
              </a:solidFill>
            </a:endParaRPr>
          </a:p>
          <a:p>
            <a:r>
              <a:rPr lang="en-US" sz="2400" b="1" i="1" dirty="0">
                <a:solidFill>
                  <a:srgbClr val="FF0000"/>
                </a:solidFill>
              </a:rPr>
              <a:t>Use array in C++ to storage the data</a:t>
            </a:r>
          </a:p>
        </p:txBody>
      </p:sp>
    </p:spTree>
    <p:extLst>
      <p:ext uri="{BB962C8B-B14F-4D97-AF65-F5344CB8AC3E}">
        <p14:creationId xmlns:p14="http://schemas.microsoft.com/office/powerpoint/2010/main" val="2566608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959F7-AA75-554C-A7EA-EDB759FBF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see some code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C3690-A375-0040-B043-AB261B5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38" y="2274261"/>
            <a:ext cx="2949762" cy="294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8E0172-1B80-0444-B1EB-107ED2EF1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8460"/>
            <a:ext cx="8196210" cy="4015497"/>
          </a:xfrm>
        </p:spPr>
        <p:txBody>
          <a:bodyPr/>
          <a:lstStyle/>
          <a:p>
            <a:r>
              <a:rPr lang="en-US" dirty="0"/>
              <a:t>What does “problem solving” mean?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Give a list of elements, implement the following function:</a:t>
            </a:r>
          </a:p>
          <a:p>
            <a:pPr lvl="2"/>
            <a:r>
              <a:rPr lang="en-US" dirty="0"/>
              <a:t>Add an element to the back of the list  </a:t>
            </a:r>
            <a:r>
              <a:rPr lang="en-US" i="1" dirty="0" err="1"/>
              <a:t>push_back</a:t>
            </a:r>
            <a:r>
              <a:rPr lang="en-US" i="1" dirty="0"/>
              <a:t>(…)</a:t>
            </a:r>
            <a:endParaRPr lang="en-US" dirty="0"/>
          </a:p>
          <a:p>
            <a:pPr lvl="2"/>
            <a:r>
              <a:rPr lang="en-US" dirty="0"/>
              <a:t>Remove an element from the front of the list </a:t>
            </a:r>
            <a:r>
              <a:rPr lang="en-US" i="1" dirty="0" err="1"/>
              <a:t>pop_front</a:t>
            </a:r>
            <a:r>
              <a:rPr lang="en-US" i="1" dirty="0"/>
              <a:t>(…)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6170A-2F18-5E4A-8D04-01A4BC7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Analysis And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4675-E2B8-B540-A0EE-D3F764121794}"/>
              </a:ext>
            </a:extLst>
          </p:cNvPr>
          <p:cNvSpPr/>
          <p:nvPr/>
        </p:nvSpPr>
        <p:spPr>
          <a:xfrm>
            <a:off x="28714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Procedural (aka steps)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36D0-143D-9F44-B011-04D8D1B7DB1A}"/>
              </a:ext>
            </a:extLst>
          </p:cNvPr>
          <p:cNvSpPr/>
          <p:nvPr/>
        </p:nvSpPr>
        <p:spPr>
          <a:xfrm>
            <a:off x="3214033" y="3621519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Class Entity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C682D-7B89-2242-B985-3FAF3BA56E6B}"/>
              </a:ext>
            </a:extLst>
          </p:cNvPr>
          <p:cNvSpPr/>
          <p:nvPr/>
        </p:nvSpPr>
        <p:spPr>
          <a:xfrm>
            <a:off x="977153" y="4377008"/>
            <a:ext cx="797859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3D68CB-16BF-8E40-91C1-59F4DBF2DB3E}"/>
              </a:ext>
            </a:extLst>
          </p:cNvPr>
          <p:cNvSpPr/>
          <p:nvPr/>
        </p:nvSpPr>
        <p:spPr>
          <a:xfrm>
            <a:off x="977153" y="492345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PushBack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A571B-E175-8E43-8A4A-A98AF758108E}"/>
              </a:ext>
            </a:extLst>
          </p:cNvPr>
          <p:cNvSpPr/>
          <p:nvPr/>
        </p:nvSpPr>
        <p:spPr>
          <a:xfrm>
            <a:off x="977153" y="5501340"/>
            <a:ext cx="167640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PopFront</a:t>
            </a:r>
            <a:r>
              <a:rPr lang="en-US" dirty="0"/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E5EFE-3945-5445-A1D7-957D70D1DAEE}"/>
              </a:ext>
            </a:extLst>
          </p:cNvPr>
          <p:cNvSpPr/>
          <p:nvPr/>
        </p:nvSpPr>
        <p:spPr>
          <a:xfrm>
            <a:off x="977152" y="6099677"/>
            <a:ext cx="1237130" cy="313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AEF16-A96A-5645-A315-2FFB738D29BD}"/>
              </a:ext>
            </a:extLst>
          </p:cNvPr>
          <p:cNvSpPr/>
          <p:nvPr/>
        </p:nvSpPr>
        <p:spPr>
          <a:xfrm>
            <a:off x="4173070" y="4258233"/>
            <a:ext cx="1676400" cy="124310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Array</a:t>
            </a:r>
          </a:p>
          <a:p>
            <a:pPr algn="ctr"/>
            <a:endParaRPr lang="en-US" sz="1000" dirty="0">
              <a:solidFill>
                <a:srgbClr val="4B2E83"/>
              </a:solidFill>
            </a:endParaRPr>
          </a:p>
          <a:p>
            <a:pPr algn="ctr"/>
            <a:r>
              <a:rPr lang="en-US" dirty="0">
                <a:solidFill>
                  <a:srgbClr val="4B2E83"/>
                </a:solidFill>
              </a:rPr>
              <a:t>pushback()</a:t>
            </a:r>
          </a:p>
          <a:p>
            <a:pPr algn="ctr"/>
            <a:r>
              <a:rPr lang="en-US" dirty="0" err="1">
                <a:solidFill>
                  <a:srgbClr val="4B2E83"/>
                </a:solidFill>
              </a:rPr>
              <a:t>popFront</a:t>
            </a:r>
            <a:r>
              <a:rPr lang="en-US" dirty="0">
                <a:solidFill>
                  <a:srgbClr val="4B2E83"/>
                </a:solidFill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B0AB7-04C5-E548-8C16-6843DB124E9D}"/>
              </a:ext>
            </a:extLst>
          </p:cNvPr>
          <p:cNvSpPr/>
          <p:nvPr/>
        </p:nvSpPr>
        <p:spPr>
          <a:xfrm>
            <a:off x="4188127" y="5730614"/>
            <a:ext cx="1676400" cy="68282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B2E83"/>
                </a:solidFill>
              </a:rPr>
              <a:t>Test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73FA07-BD74-8C45-A784-F6DCFD15614C}"/>
              </a:ext>
            </a:extLst>
          </p:cNvPr>
          <p:cNvCxnSpPr/>
          <p:nvPr/>
        </p:nvCxnSpPr>
        <p:spPr>
          <a:xfrm flipH="1">
            <a:off x="5423647" y="4509245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D90F1F-2114-904F-A7A0-A55677784C91}"/>
              </a:ext>
            </a:extLst>
          </p:cNvPr>
          <p:cNvSpPr/>
          <p:nvPr/>
        </p:nvSpPr>
        <p:spPr>
          <a:xfrm>
            <a:off x="5507387" y="4321441"/>
            <a:ext cx="3185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variables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D70BAD3-EFD9-2A4F-BE07-9FD672136732}"/>
              </a:ext>
            </a:extLst>
          </p:cNvPr>
          <p:cNvSpPr/>
          <p:nvPr/>
        </p:nvSpPr>
        <p:spPr>
          <a:xfrm>
            <a:off x="5641857" y="4904274"/>
            <a:ext cx="222670" cy="3854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6D66CE-93DB-084D-AE1C-0655319F980B}"/>
              </a:ext>
            </a:extLst>
          </p:cNvPr>
          <p:cNvCxnSpPr/>
          <p:nvPr/>
        </p:nvCxnSpPr>
        <p:spPr>
          <a:xfrm flipH="1">
            <a:off x="5973553" y="5091306"/>
            <a:ext cx="9757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7E25AC-DAC7-7A4B-A24C-6AB8CCB26C0F}"/>
              </a:ext>
            </a:extLst>
          </p:cNvPr>
          <p:cNvSpPr/>
          <p:nvPr/>
        </p:nvSpPr>
        <p:spPr>
          <a:xfrm>
            <a:off x="6122493" y="4903502"/>
            <a:ext cx="297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Member functions</a:t>
            </a:r>
          </a:p>
        </p:txBody>
      </p:sp>
    </p:spTree>
    <p:extLst>
      <p:ext uri="{BB962C8B-B14F-4D97-AF65-F5344CB8AC3E}">
        <p14:creationId xmlns:p14="http://schemas.microsoft.com/office/powerpoint/2010/main" val="130053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1722E-F786-FA48-96F8-7D5F9F3C5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21570"/>
            <a:ext cx="8196210" cy="4015497"/>
          </a:xfrm>
        </p:spPr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https://github.com/pdgetrf/UWB_CSS342_2019_Fall.git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738FD-C9C8-AB48-A96F-50ED3F6A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F195E-0F94-404B-8B89-62B22D6C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53" y="2393576"/>
            <a:ext cx="6743753" cy="412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5190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Modular design</a:t>
            </a:r>
          </a:p>
          <a:p>
            <a:pPr lvl="1"/>
            <a:r>
              <a:rPr lang="en-US" dirty="0"/>
              <a:t>Split a problem into modules (e.g. 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Each modules states what it does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module “know” how any other module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Applies to</a:t>
            </a:r>
          </a:p>
          <a:p>
            <a:pPr lvl="2"/>
            <a:r>
              <a:rPr lang="en-US" dirty="0"/>
              <a:t>Single application (e.g. main, list, test)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Large scale Microservices (</a:t>
            </a:r>
            <a:r>
              <a:rPr lang="en-US" dirty="0">
                <a:hlinkClick r:id="rId2"/>
              </a:rPr>
              <a:t>see how Uber does it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And remember the class scheduling example?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46883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7A9F8-124B-3B47-B5CA-A8B4EEF8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F6454-72E3-EC4F-8AFD-F386C30E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255" y="2217232"/>
            <a:ext cx="3388462" cy="3361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9369-515E-D64F-994E-019AF1A9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8" y="2217232"/>
            <a:ext cx="3388462" cy="3220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495655-B656-FA49-B268-6FDF5C541612}"/>
              </a:ext>
            </a:extLst>
          </p:cNvPr>
          <p:cNvSpPr/>
          <p:nvPr/>
        </p:nvSpPr>
        <p:spPr>
          <a:xfrm>
            <a:off x="385482" y="596859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https://medium.com/edureka/microservice-architecture-5e7f056b90f1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34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Operation Contracts</a:t>
            </a:r>
          </a:p>
          <a:p>
            <a:pPr lvl="1"/>
            <a:r>
              <a:rPr lang="en-US" i="1" dirty="0"/>
              <a:t>What</a:t>
            </a:r>
            <a:r>
              <a:rPr lang="en-US" dirty="0"/>
              <a:t> methods are available to public</a:t>
            </a:r>
          </a:p>
          <a:p>
            <a:pPr lvl="1"/>
            <a:r>
              <a:rPr lang="en-US" i="1" dirty="0"/>
              <a:t>How</a:t>
            </a:r>
            <a:r>
              <a:rPr lang="en-US" dirty="0"/>
              <a:t> a method can be used</a:t>
            </a:r>
          </a:p>
          <a:p>
            <a:pPr lvl="2"/>
            <a:r>
              <a:rPr lang="en-US" dirty="0"/>
              <a:t>Inputs</a:t>
            </a:r>
          </a:p>
          <a:p>
            <a:pPr lvl="2"/>
            <a:r>
              <a:rPr lang="en-US" dirty="0"/>
              <a:t>Outputs</a:t>
            </a:r>
          </a:p>
          <a:p>
            <a:pPr lvl="2"/>
            <a:r>
              <a:rPr lang="en-US" dirty="0"/>
              <a:t>Exception</a:t>
            </a:r>
          </a:p>
          <a:p>
            <a:pPr lvl="1"/>
            <a:r>
              <a:rPr lang="en-US" dirty="0"/>
              <a:t>What limitations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>
                <a:hlinkClick r:id="rId2"/>
              </a:rPr>
              <a:t>List in C++ Standard Template Library (STL)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Facebook’s /{object-id}/likes API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</p:spTree>
    <p:extLst>
      <p:ext uri="{BB962C8B-B14F-4D97-AF65-F5344CB8AC3E}">
        <p14:creationId xmlns:p14="http://schemas.microsoft.com/office/powerpoint/2010/main" val="18311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6A6308-E871-8243-8D79-6162CBCC3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3" y="1718795"/>
            <a:ext cx="7776483" cy="4015497"/>
          </a:xfrm>
        </p:spPr>
        <p:txBody>
          <a:bodyPr/>
          <a:lstStyle/>
          <a:p>
            <a:r>
              <a:rPr lang="en-US" dirty="0"/>
              <a:t>Unusual Conditions</a:t>
            </a:r>
          </a:p>
          <a:p>
            <a:pPr lvl="1"/>
            <a:r>
              <a:rPr lang="en-US" dirty="0"/>
              <a:t>Assume invalid situations never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Ignore the invalid situations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Guess (Assume) client’s intention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 a value signaling a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Throw an exception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D6079-E026-B54A-86ED-3E9AFF9E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14BF8-7C6D-1247-A25D-A69DBDBF6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19" y="1864658"/>
            <a:ext cx="3125942" cy="3548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7FB14-C6D5-D54F-A484-551EF6B3DD89}"/>
              </a:ext>
            </a:extLst>
          </p:cNvPr>
          <p:cNvSpPr/>
          <p:nvPr/>
        </p:nvSpPr>
        <p:spPr>
          <a:xfrm>
            <a:off x="922970" y="5858745"/>
            <a:ext cx="351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hlinkClick r:id="rId3"/>
              </a:rPr>
              <a:t>Error Hiding (swallowing)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045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23DC7-88AD-2149-9BE8-FD70BE8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24" y="805599"/>
            <a:ext cx="3733800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C4627-2BF4-3245-8E14-2849281F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A090-E302-104B-941B-13A1C1BF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9" y="2130514"/>
            <a:ext cx="5930900" cy="165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C4D54-1E05-214E-8C37-373CF1EA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028141"/>
            <a:ext cx="7848600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AB9BE-2A96-9B4A-A852-E4EDAC9C27E2}"/>
              </a:ext>
            </a:extLst>
          </p:cNvPr>
          <p:cNvSpPr/>
          <p:nvPr/>
        </p:nvSpPr>
        <p:spPr>
          <a:xfrm>
            <a:off x="5388550" y="436267"/>
            <a:ext cx="206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VERY BAD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3C335-6517-804A-9F37-7BECD16748F6}"/>
              </a:ext>
            </a:extLst>
          </p:cNvPr>
          <p:cNvSpPr/>
          <p:nvPr/>
        </p:nvSpPr>
        <p:spPr>
          <a:xfrm>
            <a:off x="1470184" y="1761182"/>
            <a:ext cx="205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FF0000"/>
                </a:solidFill>
              </a:rPr>
              <a:t>STILL BAD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2B918-7ED5-5F47-97C2-6465F8004CD9}"/>
              </a:ext>
            </a:extLst>
          </p:cNvPr>
          <p:cNvSpPr/>
          <p:nvPr/>
        </p:nvSpPr>
        <p:spPr>
          <a:xfrm>
            <a:off x="3477097" y="5889732"/>
            <a:ext cx="382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b="1" dirty="0">
                <a:solidFill>
                  <a:srgbClr val="00B050"/>
                </a:solidFill>
              </a:rPr>
              <a:t>GOOD, but how to improve?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B452A5-816F-2E4D-BC68-9883237A5225}"/>
              </a:ext>
            </a:extLst>
          </p:cNvPr>
          <p:cNvSpPr/>
          <p:nvPr/>
        </p:nvSpPr>
        <p:spPr>
          <a:xfrm>
            <a:off x="0" y="6486489"/>
            <a:ext cx="6678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https://www.ibm.com/support/pages/best-practice-catching-and-re-throwing-java-exceptions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42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29DC3-247B-514F-9140-BE4ED63A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49855"/>
            <a:ext cx="8196210" cy="4015497"/>
          </a:xfrm>
        </p:spPr>
        <p:txBody>
          <a:bodyPr/>
          <a:lstStyle/>
          <a:p>
            <a:r>
              <a:rPr lang="en-US" dirty="0"/>
              <a:t>Information Hiding</a:t>
            </a:r>
          </a:p>
          <a:p>
            <a:pPr lvl="1"/>
            <a:r>
              <a:rPr lang="en-US" dirty="0"/>
              <a:t>High internal details from external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3F0A8-6EE9-4E4B-8A6B-E9C17F89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Principals (“Specification” in C++ </a:t>
            </a:r>
            <a:r>
              <a:rPr lang="en-US" dirty="0" err="1"/>
              <a:t>ch.</a:t>
            </a:r>
            <a:r>
              <a:rPr lang="en-US" dirty="0"/>
              <a:t> 1.3)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10F84-6D15-2C46-B875-8E10F315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8" y="2519083"/>
            <a:ext cx="4005451" cy="36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A67C1-0BC6-2D42-A5E1-9C7A99C0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40" y="2356084"/>
            <a:ext cx="3573472" cy="4189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9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C341E6-D0CF-BB4E-9CCC-22A0939022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421251"/>
            <a:ext cx="8196210" cy="4015497"/>
          </a:xfrm>
        </p:spPr>
        <p:txBody>
          <a:bodyPr/>
          <a:lstStyle/>
          <a:p>
            <a:r>
              <a:rPr lang="en-US" dirty="0"/>
              <a:t>Work alone unless specified otherwise</a:t>
            </a:r>
          </a:p>
          <a:p>
            <a:endParaRPr lang="en-US" sz="1600" dirty="0"/>
          </a:p>
          <a:p>
            <a:r>
              <a:rPr lang="en-US" dirty="0"/>
              <a:t>No Plagiarism</a:t>
            </a:r>
          </a:p>
          <a:p>
            <a:pPr lvl="1"/>
            <a:r>
              <a:rPr lang="en-US" dirty="0"/>
              <a:t>“the practice of taking someone else's work or ideas and passing them off as one's own”</a:t>
            </a:r>
          </a:p>
          <a:p>
            <a:pPr lvl="1"/>
            <a:r>
              <a:rPr lang="en-US" dirty="0"/>
              <a:t>Use internet resources for idea is OK if proper credit is given</a:t>
            </a:r>
          </a:p>
          <a:p>
            <a:pPr lvl="2"/>
            <a:r>
              <a:rPr lang="en-US" dirty="0"/>
              <a:t>“I got this algorithm idea from xxx”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Serious consequence!!!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Late homework will NOT be accepted</a:t>
            </a:r>
          </a:p>
          <a:p>
            <a:pPr lvl="1"/>
            <a:r>
              <a:rPr lang="en-US" sz="1400" dirty="0"/>
              <a:t>exception will be given on a very very rare and case by case basis with legit proof of circumstances</a:t>
            </a:r>
          </a:p>
          <a:p>
            <a:endParaRPr lang="en-US" sz="1050" dirty="0"/>
          </a:p>
          <a:p>
            <a:r>
              <a:rPr lang="en-US" dirty="0"/>
              <a:t>Ask questions on disco/slack channels and/or at office hours</a:t>
            </a:r>
          </a:p>
          <a:p>
            <a:endParaRPr lang="en-US" sz="1100" dirty="0"/>
          </a:p>
          <a:p>
            <a:r>
              <a:rPr lang="en-US" dirty="0">
                <a:hlinkClick r:id="rId2"/>
              </a:rPr>
              <a:t>Homework 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32645-4B51-C74B-824C-DC8EF14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543827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A9BE2-E634-3548-B3A2-6E19F41591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bag of card of different shapes</a:t>
            </a:r>
          </a:p>
          <a:p>
            <a:endParaRPr lang="en-US" dirty="0"/>
          </a:p>
          <a:p>
            <a:r>
              <a:rPr lang="en-US" dirty="0"/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DAD68-0711-D04B-9038-7FDBD91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Design (Also C++ review)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CEE97-F0B5-D542-BE3A-BBFF9E11B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3225800" y="2196352"/>
            <a:ext cx="4950847" cy="37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13F679-27E7-3247-B3FA-7393BCA849F9}"/>
              </a:ext>
            </a:extLst>
          </p:cNvPr>
          <p:cNvGrpSpPr/>
          <p:nvPr/>
        </p:nvGrpSpPr>
        <p:grpSpPr>
          <a:xfrm>
            <a:off x="4957483" y="4219066"/>
            <a:ext cx="1607271" cy="980464"/>
            <a:chOff x="3272118" y="4362501"/>
            <a:chExt cx="1607271" cy="9804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2C3DA-DD85-074D-9F17-E1BC92F3211D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90CBEC-CCD5-6749-823A-7733E87E80F2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F73288-1420-AB44-9294-B260B3B2689B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945F01-F6CB-644D-BFEB-F93982E4AB83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1646C5-6981-6E4D-8DDE-60154340A9B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13905F-B7D6-2741-9CDC-46FA92FF643F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5ECFE6-95FF-6844-A4A9-28906EED5697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15B2E2-AFA6-084E-AD7E-6BFE613ECFF6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6967C8-1FE2-7C43-9BB2-FAADEE4EC4A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7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485714"/>
            <a:ext cx="8196210" cy="4015497"/>
          </a:xfrm>
        </p:spPr>
        <p:txBody>
          <a:bodyPr/>
          <a:lstStyle/>
          <a:p>
            <a:r>
              <a:rPr lang="en-US" dirty="0"/>
              <a:t>READ IT!</a:t>
            </a:r>
          </a:p>
          <a:p>
            <a:r>
              <a:rPr lang="en-US" dirty="0"/>
              <a:t>This is a 300/400 level class</a:t>
            </a:r>
          </a:p>
          <a:p>
            <a:pPr lvl="1"/>
            <a:r>
              <a:rPr lang="en-US" dirty="0"/>
              <a:t>Be an independent learner</a:t>
            </a:r>
          </a:p>
          <a:p>
            <a:pPr lvl="1"/>
            <a:r>
              <a:rPr lang="en-US" dirty="0"/>
              <a:t>Resourceful </a:t>
            </a:r>
          </a:p>
          <a:p>
            <a:pPr lvl="1"/>
            <a:r>
              <a:rPr lang="en-US" dirty="0"/>
              <a:t>Academically mature</a:t>
            </a:r>
          </a:p>
          <a:p>
            <a:pPr lvl="2"/>
            <a:r>
              <a:rPr lang="en-US" dirty="0"/>
              <a:t>Ask proper question: </a:t>
            </a:r>
          </a:p>
          <a:p>
            <a:pPr lvl="3"/>
            <a:r>
              <a:rPr lang="en-US" dirty="0"/>
              <a:t>“this is not working!” is not a proper question. What’s the error? What did you try? Be specific</a:t>
            </a:r>
          </a:p>
          <a:p>
            <a:pPr lvl="3"/>
            <a:r>
              <a:rPr lang="en-US" dirty="0"/>
              <a:t>If it’s something you can google, google it</a:t>
            </a:r>
          </a:p>
          <a:p>
            <a:r>
              <a:rPr lang="en-US" dirty="0"/>
              <a:t>Read the text book chapters before class. 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(TL;DR) 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485714"/>
            <a:ext cx="8196210" cy="4015497"/>
          </a:xfrm>
        </p:spPr>
        <p:txBody>
          <a:bodyPr/>
          <a:lstStyle/>
          <a:p>
            <a:r>
              <a:rPr lang="en-US" dirty="0"/>
              <a:t>Take notes</a:t>
            </a:r>
          </a:p>
          <a:p>
            <a:endParaRPr lang="en-US" dirty="0"/>
          </a:p>
          <a:p>
            <a:r>
              <a:rPr lang="en-US" dirty="0"/>
              <a:t>Write code on paper </a:t>
            </a:r>
          </a:p>
          <a:p>
            <a:pPr lvl="1"/>
            <a:r>
              <a:rPr lang="en-US" dirty="0"/>
              <a:t>Coding interview for companies is done on white board most of the time. Do not rely on debugger to find bugs.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(TL;DR) 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30216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/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r>
              <a:rPr lang="en-US" dirty="0" err="1"/>
              <a:t>Makefile</a:t>
            </a:r>
            <a:r>
              <a:rPr lang="en-US" dirty="0"/>
              <a:t>,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Online Editor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3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/>
              <a:t>Googletest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47" y="3794988"/>
            <a:ext cx="2286000" cy="233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</a:t>
            </a:r>
            <a:r>
              <a:rPr lang="en-US" dirty="0">
                <a:solidFill>
                  <a:srgbClr val="FF0000"/>
                </a:solidFill>
              </a:rPr>
              <a:t>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Visual studio, VS Code, </a:t>
            </a:r>
            <a:r>
              <a:rPr lang="en-US" dirty="0" err="1">
                <a:solidFill>
                  <a:srgbClr val="FF0000"/>
                </a:solidFill>
              </a:rPr>
              <a:t>Clion</a:t>
            </a:r>
            <a:r>
              <a:rPr lang="en-US" dirty="0"/>
              <a:t>, </a:t>
            </a:r>
            <a:r>
              <a:rPr lang="en-US" dirty="0" err="1"/>
              <a:t>Xcode</a:t>
            </a:r>
            <a:r>
              <a:rPr lang="en-US" dirty="0"/>
              <a:t>, Atom, etc.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Cmake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hlinkClick r:id="rId2"/>
              </a:rPr>
              <a:t>Online Editor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3"/>
              </a:rPr>
              <a:t>A review</a:t>
            </a:r>
            <a:r>
              <a:rPr lang="en-US" dirty="0"/>
              <a:t> by </a:t>
            </a:r>
            <a:r>
              <a:rPr lang="en-US" dirty="0" err="1"/>
              <a:t>Clion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Googletest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402540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Peng Du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Web services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38" y="1022571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730" y="2586707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52" y="266265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16" y="1107467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6451730" y="5013863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730" y="4009777"/>
            <a:ext cx="2254996" cy="117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7F842-D527-3541-98E2-1BA5E495D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1" y="3899646"/>
            <a:ext cx="899085" cy="89908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51CBE2-030B-9540-BABA-44C2A99E4285}"/>
              </a:ext>
            </a:extLst>
          </p:cNvPr>
          <p:cNvSpPr/>
          <p:nvPr/>
        </p:nvSpPr>
        <p:spPr>
          <a:xfrm>
            <a:off x="1153834" y="4188747"/>
            <a:ext cx="457200" cy="3522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B91DBD-C75C-484F-BC5E-6A53A6BACA77}"/>
              </a:ext>
            </a:extLst>
          </p:cNvPr>
          <p:cNvGrpSpPr/>
          <p:nvPr/>
        </p:nvGrpSpPr>
        <p:grpSpPr>
          <a:xfrm>
            <a:off x="2043703" y="3402216"/>
            <a:ext cx="3156917" cy="1919697"/>
            <a:chOff x="2043703" y="3832525"/>
            <a:chExt cx="3156917" cy="19196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974B3F-67CC-7E46-BCAF-8F29A535FD1B}"/>
                </a:ext>
              </a:extLst>
            </p:cNvPr>
            <p:cNvSpPr/>
            <p:nvPr/>
          </p:nvSpPr>
          <p:spPr>
            <a:xfrm>
              <a:off x="2043703" y="4499893"/>
              <a:ext cx="875697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Frontend service1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8555B2-C9E1-EC4A-BF04-2DC078494E13}"/>
                </a:ext>
              </a:extLst>
            </p:cNvPr>
            <p:cNvSpPr/>
            <p:nvPr/>
          </p:nvSpPr>
          <p:spPr>
            <a:xfrm>
              <a:off x="3276325" y="3832525"/>
              <a:ext cx="947931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Backend service1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531EC1-CC56-AA42-9465-ADDB1B588E95}"/>
                </a:ext>
              </a:extLst>
            </p:cNvPr>
            <p:cNvSpPr/>
            <p:nvPr/>
          </p:nvSpPr>
          <p:spPr>
            <a:xfrm>
              <a:off x="3276325" y="5193011"/>
              <a:ext cx="947931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Backend service12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F137AD-75DE-9341-BE5C-E77BE4397D73}"/>
                </a:ext>
              </a:extLst>
            </p:cNvPr>
            <p:cNvSpPr/>
            <p:nvPr/>
          </p:nvSpPr>
          <p:spPr>
            <a:xfrm>
              <a:off x="4443300" y="4581498"/>
              <a:ext cx="757320" cy="55921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4B2E83"/>
                  </a:solidFill>
                </a:rPr>
                <a:t>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D3AB83-9AB8-734A-9FC0-59F294C2A3FA}"/>
                </a:ext>
              </a:extLst>
            </p:cNvPr>
            <p:cNvCxnSpPr>
              <a:cxnSpLocks/>
              <a:stCxn id="16" idx="0"/>
              <a:endCxn id="17" idx="1"/>
            </p:cNvCxnSpPr>
            <p:nvPr/>
          </p:nvCxnSpPr>
          <p:spPr>
            <a:xfrm flipV="1">
              <a:off x="3750291" y="4861104"/>
              <a:ext cx="693009" cy="33190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1E6A15-B077-294F-B7A9-CCFB7920BBF8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2919400" y="4112131"/>
              <a:ext cx="356925" cy="66736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1E47C1-CB24-A047-A596-F3D7184C47CC}"/>
                </a:ext>
              </a:extLst>
            </p:cNvPr>
            <p:cNvCxnSpPr>
              <a:cxnSpLocks/>
              <a:stCxn id="15" idx="3"/>
              <a:endCxn id="17" idx="0"/>
            </p:cNvCxnSpPr>
            <p:nvPr/>
          </p:nvCxnSpPr>
          <p:spPr>
            <a:xfrm>
              <a:off x="4224256" y="4112131"/>
              <a:ext cx="597704" cy="46936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A8040B-0B22-9342-9A3B-06F8846CB2B9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>
              <a:off x="2919400" y="4779499"/>
              <a:ext cx="356925" cy="69311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1FFACE2-F7BF-9E4E-B5F8-0FC67FB4DFE9}"/>
              </a:ext>
            </a:extLst>
          </p:cNvPr>
          <p:cNvSpPr/>
          <p:nvPr/>
        </p:nvSpPr>
        <p:spPr>
          <a:xfrm>
            <a:off x="2043703" y="6106669"/>
            <a:ext cx="757320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database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6FE34B-AFE9-7745-98E0-5C8E0CAD9596}"/>
              </a:ext>
            </a:extLst>
          </p:cNvPr>
          <p:cNvSpPr/>
          <p:nvPr/>
        </p:nvSpPr>
        <p:spPr>
          <a:xfrm>
            <a:off x="-373979" y="6214695"/>
            <a:ext cx="227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Install sequence: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872C-2D33-1744-B927-3D61A98CE5DC}"/>
              </a:ext>
            </a:extLst>
          </p:cNvPr>
          <p:cNvSpPr/>
          <p:nvPr/>
        </p:nvSpPr>
        <p:spPr>
          <a:xfrm>
            <a:off x="3711237" y="6165734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C88D4-0D5F-734D-B110-481750E3A4FA}"/>
              </a:ext>
            </a:extLst>
          </p:cNvPr>
          <p:cNvSpPr/>
          <p:nvPr/>
        </p:nvSpPr>
        <p:spPr>
          <a:xfrm>
            <a:off x="3346513" y="5886129"/>
            <a:ext cx="947931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Backend service12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2CB04A-1F51-4A4C-ABE3-FC5CA024AF83}"/>
              </a:ext>
            </a:extLst>
          </p:cNvPr>
          <p:cNvSpPr/>
          <p:nvPr/>
        </p:nvSpPr>
        <p:spPr>
          <a:xfrm>
            <a:off x="5149308" y="6083708"/>
            <a:ext cx="875697" cy="5592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4B2E83"/>
                </a:solidFill>
              </a:rPr>
              <a:t>Frontend service1</a:t>
            </a:r>
          </a:p>
        </p:txBody>
      </p:sp>
    </p:spTree>
    <p:extLst>
      <p:ext uri="{BB962C8B-B14F-4D97-AF65-F5344CB8AC3E}">
        <p14:creationId xmlns:p14="http://schemas.microsoft.com/office/powerpoint/2010/main" val="21808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79CD8-81FA-8048-8BDD-D9EFA9D8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a question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0760EA-80D8-2642-ACF1-E967E7A1A94D}"/>
              </a:ext>
            </a:extLst>
          </p:cNvPr>
          <p:cNvGrpSpPr/>
          <p:nvPr/>
        </p:nvGrpSpPr>
        <p:grpSpPr>
          <a:xfrm>
            <a:off x="3505201" y="2859741"/>
            <a:ext cx="3944470" cy="2962836"/>
            <a:chOff x="3505201" y="1663390"/>
            <a:chExt cx="5145740" cy="41591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CDC772-A190-E648-A1AB-D59756C4D80D}"/>
                </a:ext>
              </a:extLst>
            </p:cNvPr>
            <p:cNvSpPr/>
            <p:nvPr/>
          </p:nvSpPr>
          <p:spPr>
            <a:xfrm>
              <a:off x="3505201" y="2393577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1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AB17BF-2F59-6847-BE19-E8549C0C703D}"/>
                </a:ext>
              </a:extLst>
            </p:cNvPr>
            <p:cNvSpPr/>
            <p:nvPr/>
          </p:nvSpPr>
          <p:spPr>
            <a:xfrm>
              <a:off x="3505201" y="4177554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3B6D87-8614-4847-80DD-B7538194034F}"/>
                </a:ext>
              </a:extLst>
            </p:cNvPr>
            <p:cNvSpPr/>
            <p:nvPr/>
          </p:nvSpPr>
          <p:spPr>
            <a:xfrm>
              <a:off x="5812506" y="1663390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065D85-DFA9-8748-84DD-24C36BE5D4CF}"/>
                </a:ext>
              </a:extLst>
            </p:cNvPr>
            <p:cNvSpPr/>
            <p:nvPr/>
          </p:nvSpPr>
          <p:spPr>
            <a:xfrm>
              <a:off x="5620870" y="464371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A71062-148B-9B4E-AB66-8392E26FEA58}"/>
                </a:ext>
              </a:extLst>
            </p:cNvPr>
            <p:cNvSpPr/>
            <p:nvPr/>
          </p:nvSpPr>
          <p:spPr>
            <a:xfrm>
              <a:off x="7485530" y="3254188"/>
              <a:ext cx="1165411" cy="117885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4B2E83"/>
                  </a:solidFill>
                </a:rPr>
                <a:t>Service 4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F6722C-6135-6249-83E0-D10E892626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 flipV="1">
              <a:off x="4670612" y="2252820"/>
              <a:ext cx="1141894" cy="7301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FDDA68-E3E9-3141-A699-9C2D7BC09A2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682370" y="4876801"/>
              <a:ext cx="938500" cy="3563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FC9AC0-A01D-714D-A1AD-F6A5B4C13197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6203576" y="2842249"/>
              <a:ext cx="191636" cy="18014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F434E60-45F1-B446-9235-308644DFA5A8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4087907" y="3572436"/>
              <a:ext cx="0" cy="60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7DD1BD-222B-074F-95B1-E4EB3D33A908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6977917" y="2252820"/>
              <a:ext cx="507613" cy="159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1B052-3B91-904F-A81B-138E5D01E9B5}"/>
              </a:ext>
            </a:extLst>
          </p:cNvPr>
          <p:cNvSpPr/>
          <p:nvPr/>
        </p:nvSpPr>
        <p:spPr>
          <a:xfrm>
            <a:off x="579620" y="1804148"/>
            <a:ext cx="7999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the service dependencies, what’s the correct sequence to deploy/install these services such that all dependencies relationship is followed?</a:t>
            </a:r>
          </a:p>
        </p:txBody>
      </p:sp>
    </p:spTree>
    <p:extLst>
      <p:ext uri="{BB962C8B-B14F-4D97-AF65-F5344CB8AC3E}">
        <p14:creationId xmlns:p14="http://schemas.microsoft.com/office/powerpoint/2010/main" val="42684503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</TotalTime>
  <Words>1683</Words>
  <Application>Microsoft Macintosh PowerPoint</Application>
  <PresentationFormat>On-screen Show (4:3)</PresentationFormat>
  <Paragraphs>408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(1)</vt:lpstr>
      <vt:lpstr>Important Info</vt:lpstr>
      <vt:lpstr>Clone the repo</vt:lpstr>
      <vt:lpstr>Syllabus (TL;DR) </vt:lpstr>
      <vt:lpstr>Syllabus (TL;DR) </vt:lpstr>
      <vt:lpstr>Tooling</vt:lpstr>
      <vt:lpstr>Tooling</vt:lpstr>
      <vt:lpstr>Lecturer</vt:lpstr>
      <vt:lpstr>Here’s a question</vt:lpstr>
      <vt:lpstr>Here’s another question</vt:lpstr>
      <vt:lpstr>And here’s yet another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COURSE SCHEDULING PROBLEM</vt:lpstr>
      <vt:lpstr>Expectation Highlights</vt:lpstr>
      <vt:lpstr>How do you…..?</vt:lpstr>
      <vt:lpstr>Expectation</vt:lpstr>
      <vt:lpstr>C++</vt:lpstr>
      <vt:lpstr>C++</vt:lpstr>
      <vt:lpstr>Coding</vt:lpstr>
      <vt:lpstr>Coding</vt:lpstr>
      <vt:lpstr>Coding</vt:lpstr>
      <vt:lpstr>Object-Oriented Analysis And Design</vt:lpstr>
      <vt:lpstr>Object-Oriented Analysis And Design</vt:lpstr>
      <vt:lpstr>Object-Oriented Analysis And Design</vt:lpstr>
      <vt:lpstr>Object-Oriented Analysis And Design</vt:lpstr>
      <vt:lpstr>Design Principals (“Specification” in C++ ch. 1.3)</vt:lpstr>
      <vt:lpstr>Design Principals (“Specification” in C++ ch. 1.3)</vt:lpstr>
      <vt:lpstr>Design Principals (“Specification” in C++ ch. 1.3)</vt:lpstr>
      <vt:lpstr>Design Principals (“Specification” in C++ ch. 1.3)</vt:lpstr>
      <vt:lpstr>Error hiding</vt:lpstr>
      <vt:lpstr>Design Principals (“Specification” in C++ ch. 1.3)</vt:lpstr>
      <vt:lpstr>Homework</vt:lpstr>
      <vt:lpstr>OOP Design (Also C++ 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96</cp:revision>
  <cp:lastPrinted>2016-02-10T20:19:12Z</cp:lastPrinted>
  <dcterms:created xsi:type="dcterms:W3CDTF">2014-10-14T00:51:43Z</dcterms:created>
  <dcterms:modified xsi:type="dcterms:W3CDTF">2019-09-27T01:32:28Z</dcterms:modified>
</cp:coreProperties>
</file>